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69" r:id="rId4"/>
    <p:sldId id="270" r:id="rId5"/>
    <p:sldId id="265" r:id="rId6"/>
    <p:sldId id="260" r:id="rId7"/>
    <p:sldId id="274" r:id="rId8"/>
    <p:sldId id="273" r:id="rId9"/>
    <p:sldId id="272" r:id="rId10"/>
    <p:sldId id="277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87464" autoAdjust="0"/>
  </p:normalViewPr>
  <p:slideViewPr>
    <p:cSldViewPr>
      <p:cViewPr varScale="1">
        <p:scale>
          <a:sx n="80" d="100"/>
          <a:sy n="80" d="100"/>
        </p:scale>
        <p:origin x="-16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ABA5CD12-6CD7-4C88-AEE0-515BF596AB3A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GB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35AB82FA-464B-46E8-ACEF-2ABFAECE482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5CD12-6CD7-4C88-AEE0-515BF596AB3A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B82FA-464B-46E8-ACEF-2ABFAECE482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5CD12-6CD7-4C88-AEE0-515BF596AB3A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B82FA-464B-46E8-ACEF-2ABFAECE482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ABA5CD12-6CD7-4C88-AEE0-515BF596AB3A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B82FA-464B-46E8-ACEF-2ABFAECE482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ABA5CD12-6CD7-4C88-AEE0-515BF596AB3A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35AB82FA-464B-46E8-ACEF-2ABFAECE482B}" type="slidenum">
              <a:rPr lang="en-GB" smtClean="0"/>
              <a:t>‹#›</a:t>
            </a:fld>
            <a:endParaRPr lang="en-GB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ABA5CD12-6CD7-4C88-AEE0-515BF596AB3A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35AB82FA-464B-46E8-ACEF-2ABFAECE482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ABA5CD12-6CD7-4C88-AEE0-515BF596AB3A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35AB82FA-464B-46E8-ACEF-2ABFAECE482B}" type="slidenum">
              <a:rPr lang="en-GB" smtClean="0"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5CD12-6CD7-4C88-AEE0-515BF596AB3A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B82FA-464B-46E8-ACEF-2ABFAECE482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ABA5CD12-6CD7-4C88-AEE0-515BF596AB3A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35AB82FA-464B-46E8-ACEF-2ABFAECE482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ABA5CD12-6CD7-4C88-AEE0-515BF596AB3A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35AB82FA-464B-46E8-ACEF-2ABFAECE482B}" type="slidenum">
              <a:rPr lang="en-GB" smtClean="0"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ABA5CD12-6CD7-4C88-AEE0-515BF596AB3A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35AB82FA-464B-46E8-ACEF-2ABFAECE482B}" type="slidenum">
              <a:rPr lang="en-GB" smtClean="0"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ABA5CD12-6CD7-4C88-AEE0-515BF596AB3A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35AB82FA-464B-46E8-ACEF-2ABFAECE482B}" type="slidenum">
              <a:rPr lang="en-GB" smtClean="0"/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3228776"/>
          </a:xfrm>
        </p:spPr>
        <p:txBody>
          <a:bodyPr>
            <a:normAutofit/>
          </a:bodyPr>
          <a:lstStyle/>
          <a:p>
            <a:pPr algn="l"/>
            <a:r>
              <a:rPr lang="sr-Cyrl-RS" b="1" dirty="0" smtClean="0"/>
              <a:t>ГРАФИЧКО</a:t>
            </a:r>
            <a:br>
              <a:rPr lang="sr-Cyrl-RS" b="1" dirty="0" smtClean="0"/>
            </a:br>
            <a:r>
              <a:rPr lang="sr-Cyrl-RS" b="1" dirty="0" smtClean="0"/>
              <a:t>ОБЛИКОВАЊЕ </a:t>
            </a:r>
            <a:r>
              <a:rPr lang="sr-Cyrl-RS" b="1" dirty="0"/>
              <a:t>И </a:t>
            </a:r>
            <a:br>
              <a:rPr lang="sr-Cyrl-RS" b="1" dirty="0"/>
            </a:br>
            <a:r>
              <a:rPr lang="sr-Cyrl-RS" b="1" dirty="0"/>
              <a:t>ПИСМО</a:t>
            </a:r>
            <a:r>
              <a:rPr lang="sr-Latn-RS" b="1" dirty="0"/>
              <a:t> II </a:t>
            </a:r>
            <a:r>
              <a:rPr lang="sr-Cyrl-RS" b="1" dirty="0"/>
              <a:t>разред</a:t>
            </a:r>
            <a:r>
              <a:rPr lang="en-GB" b="1" dirty="0">
                <a:latin typeface="Wide Latin" pitchFamily="18" charset="0"/>
              </a:rPr>
              <a:t/>
            </a:r>
            <a:br>
              <a:rPr lang="en-GB" b="1" dirty="0">
                <a:latin typeface="Wide Latin" pitchFamily="18" charset="0"/>
              </a:rPr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4221088"/>
            <a:ext cx="7431360" cy="2117998"/>
          </a:xfrm>
        </p:spPr>
        <p:txBody>
          <a:bodyPr>
            <a:normAutofit/>
          </a:bodyPr>
          <a:lstStyle/>
          <a:p>
            <a:r>
              <a:rPr lang="sr-Cyrl-RS" sz="4800" b="1" dirty="0" smtClean="0">
                <a:latin typeface="Wide Latin" pitchFamily="18" charset="0"/>
              </a:rPr>
              <a:t>Весна</a:t>
            </a:r>
          </a:p>
          <a:p>
            <a:r>
              <a:rPr lang="sr-Cyrl-RS" sz="4800" b="1" dirty="0" smtClean="0">
                <a:latin typeface="Wide Latin" pitchFamily="18" charset="0"/>
              </a:rPr>
              <a:t> Станисављевић</a:t>
            </a:r>
            <a:endParaRPr lang="en-GB" sz="4800" b="1" dirty="0">
              <a:latin typeface="Wide Latin" pitchFamily="18" charset="0"/>
            </a:endParaRPr>
          </a:p>
        </p:txBody>
      </p:sp>
      <p:pic>
        <p:nvPicPr>
          <p:cNvPr id="1030" name="Picture 6" descr="Резултат слика за мирослављево јеванђељ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7507"/>
            <a:ext cx="2924175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332656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ГРАФИЧКА ШКОЛА НОВИ БЕОГРАД-СРБИЈА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865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7" y="188640"/>
            <a:ext cx="2290757" cy="3011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016" y="3381500"/>
            <a:ext cx="2602495" cy="3214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18141"/>
            <a:ext cx="2690811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6516216" y="5021899"/>
            <a:ext cx="2258763" cy="1287421"/>
          </a:xfrm>
          <a:prstGeom prst="wedgeEllipse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6529473" y="5080833"/>
            <a:ext cx="22322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dirty="0" smtClean="0">
                <a:solidFill>
                  <a:srgbClr val="FF0000"/>
                </a:solidFill>
              </a:rPr>
              <a:t> ХВАЛА </a:t>
            </a:r>
            <a:endParaRPr lang="sr-Latn-RS" sz="1400" dirty="0" smtClean="0">
              <a:solidFill>
                <a:srgbClr val="FF0000"/>
              </a:solidFill>
            </a:endParaRPr>
          </a:p>
          <a:p>
            <a:pPr algn="ctr"/>
            <a:r>
              <a:rPr lang="sr-Latn-RS" sz="1400" dirty="0" smtClean="0">
                <a:solidFill>
                  <a:srgbClr val="FF0000"/>
                </a:solidFill>
              </a:rPr>
              <a:t> </a:t>
            </a:r>
            <a:r>
              <a:rPr lang="sr-Cyrl-RS" sz="1400" dirty="0" smtClean="0">
                <a:solidFill>
                  <a:srgbClr val="FF0000"/>
                </a:solidFill>
              </a:rPr>
              <a:t>на пажњи!!!</a:t>
            </a:r>
            <a:endParaRPr lang="sr-Latn-RS" sz="1400" dirty="0" smtClean="0">
              <a:solidFill>
                <a:srgbClr val="FF0000"/>
              </a:solidFill>
            </a:endParaRPr>
          </a:p>
          <a:p>
            <a:pPr algn="ctr"/>
            <a:r>
              <a:rPr lang="sr-Cyrl-RS" sz="1400" dirty="0" smtClean="0"/>
              <a:t>Весна </a:t>
            </a:r>
            <a:endParaRPr lang="sr-Latn-RS" sz="1400" dirty="0" smtClean="0"/>
          </a:p>
          <a:p>
            <a:pPr algn="ctr"/>
            <a:r>
              <a:rPr lang="sr-Cyrl-RS" sz="1400" dirty="0" smtClean="0"/>
              <a:t>Станисављевић</a:t>
            </a:r>
          </a:p>
          <a:p>
            <a:r>
              <a:rPr lang="sr-Cyrl-RS" sz="1400" dirty="0"/>
              <a:t> </a:t>
            </a:r>
            <a:r>
              <a:rPr lang="sr-Cyrl-RS" sz="1400" dirty="0" smtClean="0"/>
              <a:t>       </a:t>
            </a:r>
            <a:endParaRPr lang="en-GB" sz="1400" dirty="0"/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2207"/>
            <a:ext cx="2273415" cy="2832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8141"/>
            <a:ext cx="196649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972" y="3501008"/>
            <a:ext cx="2286500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923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570156"/>
            <a:ext cx="7761185" cy="698604"/>
          </a:xfrm>
        </p:spPr>
        <p:txBody>
          <a:bodyPr>
            <a:normAutofit fontScale="90000"/>
          </a:bodyPr>
          <a:lstStyle/>
          <a:p>
            <a:r>
              <a:rPr lang="sr-Cyrl-RS" dirty="0" smtClean="0"/>
              <a:t>ПРИПРЕМА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8668072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2000" dirty="0" smtClean="0"/>
              <a:t>Још у току редовне школске године</a:t>
            </a:r>
          </a:p>
          <a:p>
            <a:pPr marL="0" indent="0">
              <a:buNone/>
            </a:pPr>
            <a:r>
              <a:rPr lang="sr-Cyrl-RS" sz="2000" dirty="0" smtClean="0"/>
              <a:t> ученици су упознати са врстама писма,</a:t>
            </a:r>
          </a:p>
          <a:p>
            <a:pPr marL="0" indent="0">
              <a:buNone/>
            </a:pPr>
            <a:r>
              <a:rPr lang="sr-Cyrl-RS" sz="2000" dirty="0" smtClean="0"/>
              <a:t> посебно са ћириличним уставним писмом.</a:t>
            </a:r>
          </a:p>
          <a:p>
            <a:pPr marL="0" indent="0">
              <a:buNone/>
            </a:pPr>
            <a:r>
              <a:rPr lang="sr-Cyrl-RS" sz="2000" dirty="0" smtClean="0"/>
              <a:t>  </a:t>
            </a:r>
          </a:p>
          <a:p>
            <a:pPr marL="0" indent="0">
              <a:buNone/>
            </a:pPr>
            <a:r>
              <a:rPr lang="sr-Cyrl-RS" sz="2000" dirty="0" smtClean="0"/>
              <a:t>Набавили су потребан прибор</a:t>
            </a:r>
          </a:p>
          <a:p>
            <a:pPr marL="0" indent="0">
              <a:buNone/>
            </a:pPr>
            <a:r>
              <a:rPr lang="sr-Cyrl-RS" sz="2000" dirty="0" smtClean="0"/>
              <a:t>(калиграфско перо, туш, милиметарски</a:t>
            </a:r>
          </a:p>
          <a:p>
            <a:pPr marL="0" indent="0">
              <a:buNone/>
            </a:pPr>
            <a:r>
              <a:rPr lang="sr-Cyrl-RS" sz="2000" dirty="0" smtClean="0"/>
              <a:t> блок, боје... )</a:t>
            </a:r>
          </a:p>
          <a:p>
            <a:pPr marL="0" indent="0">
              <a:buNone/>
            </a:pPr>
            <a:r>
              <a:rPr lang="sr-Cyrl-RS" sz="2000" dirty="0" smtClean="0"/>
              <a:t> и започели  рад са </a:t>
            </a:r>
          </a:p>
          <a:p>
            <a:pPr marL="0" indent="0">
              <a:buNone/>
            </a:pPr>
            <a:r>
              <a:rPr lang="sr-Cyrl-RS" sz="2000" dirty="0"/>
              <a:t>н</a:t>
            </a:r>
            <a:r>
              <a:rPr lang="sr-Cyrl-RS" sz="2000" dirty="0" smtClean="0"/>
              <a:t>еколико једноставних </a:t>
            </a:r>
          </a:p>
          <a:p>
            <a:pPr marL="0" indent="0">
              <a:buNone/>
            </a:pPr>
            <a:r>
              <a:rPr lang="sr-Cyrl-RS" sz="2000" dirty="0" smtClean="0"/>
              <a:t>вежби.</a:t>
            </a:r>
          </a:p>
          <a:p>
            <a:endParaRPr lang="sr-Cyrl-RS" sz="2800" b="1" dirty="0"/>
          </a:p>
          <a:p>
            <a:endParaRPr lang="sr-Cyrl-RS" sz="2800" b="1" dirty="0" smtClean="0"/>
          </a:p>
          <a:p>
            <a:pPr marL="0" indent="0">
              <a:buNone/>
            </a:pPr>
            <a:endParaRPr lang="sr-Cyrl-RS" sz="2800" b="1" dirty="0" smtClean="0"/>
          </a:p>
          <a:p>
            <a:endParaRPr lang="sr-Cyrl-RS" sz="2800" b="1" dirty="0" smtClean="0"/>
          </a:p>
          <a:p>
            <a:endParaRPr lang="en-GB" sz="28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048705"/>
            <a:ext cx="2218784" cy="166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 descr="Резултат слика за калиграфско пер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930" y="4437112"/>
            <a:ext cx="1981402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Резултат слика за прибор за калиграфију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260326"/>
            <a:ext cx="1944216" cy="145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Резултат слика за мирослављево јеванђељ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419" y="1484784"/>
            <a:ext cx="2111053" cy="266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2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Ванредено стање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40767"/>
            <a:ext cx="8686800" cy="30963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b="1" dirty="0" smtClean="0"/>
              <a:t>Прва недеља наставе на даљину:</a:t>
            </a:r>
          </a:p>
          <a:p>
            <a:pPr marL="0" indent="0">
              <a:buNone/>
            </a:pPr>
            <a:endParaRPr lang="sr-Cyrl-RS" b="1" dirty="0" smtClean="0"/>
          </a:p>
          <a:p>
            <a:pPr marL="64008" indent="0">
              <a:buNone/>
            </a:pPr>
            <a:r>
              <a:rPr lang="sr-Cyrl-RS" dirty="0" smtClean="0"/>
              <a:t>Уз помоћ одељенских старешина Формирне су одељенске</a:t>
            </a:r>
          </a:p>
          <a:p>
            <a:pPr marL="64008" indent="0">
              <a:buNone/>
            </a:pPr>
            <a:r>
              <a:rPr lang="sr-Cyrl-RS" dirty="0">
                <a:solidFill>
                  <a:srgbClr val="7030A0"/>
                </a:solidFill>
              </a:rPr>
              <a:t> </a:t>
            </a:r>
            <a:r>
              <a:rPr lang="sr-Cyrl-RS" dirty="0" smtClean="0">
                <a:solidFill>
                  <a:srgbClr val="7030A0"/>
                </a:solidFill>
              </a:rPr>
              <a:t>                 </a:t>
            </a:r>
            <a:r>
              <a:rPr lang="sr-Latn-RS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V</a:t>
            </a:r>
            <a:r>
              <a:rPr lang="sr-Latn-RS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iber</a:t>
            </a:r>
            <a:r>
              <a:rPr lang="sr-Latn-RS" dirty="0" smtClean="0">
                <a:solidFill>
                  <a:srgbClr val="7030A0"/>
                </a:solidFill>
              </a:rPr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Latn-RS" b="1" dirty="0" smtClean="0">
                <a:solidFill>
                  <a:srgbClr val="00B050"/>
                </a:solidFill>
              </a:rPr>
              <a:t>WhatsApp </a:t>
            </a:r>
            <a:r>
              <a:rPr lang="sr-Cyrl-RS" dirty="0" smtClean="0"/>
              <a:t>групе </a:t>
            </a:r>
            <a:endParaRPr lang="en-GB" dirty="0"/>
          </a:p>
        </p:txBody>
      </p:sp>
      <p:pic>
        <p:nvPicPr>
          <p:cNvPr id="2050" name="Picture 2" descr="I Viber uvodi explore opciju - oradio.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616640"/>
            <a:ext cx="340237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hatsApp proširuje grupne video pozive na osam učesnika za s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390644"/>
            <a:ext cx="3255318" cy="217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79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dirty="0" smtClean="0"/>
              <a:t>ВЕЖБЕ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5059288" cy="4899174"/>
          </a:xfrm>
        </p:spPr>
        <p:txBody>
          <a:bodyPr>
            <a:normAutofit fontScale="62500" lnSpcReduction="20000"/>
          </a:bodyPr>
          <a:lstStyle/>
          <a:p>
            <a:r>
              <a:rPr lang="sr-Cyrl-RS" dirty="0" smtClean="0"/>
              <a:t>Ученицима је послат предложак слова исписаних уставним ћириличним писмом и дата су упутства како да пишу свако слово понаособ</a:t>
            </a:r>
          </a:p>
          <a:p>
            <a:pPr marL="457200" indent="-457200"/>
            <a:r>
              <a:rPr lang="sr-Cyrl-RS" dirty="0" smtClean="0"/>
              <a:t>Свакодневно се у току наставе на </a:t>
            </a:r>
            <a:r>
              <a:rPr lang="sr-Latn-RS" dirty="0" smtClean="0"/>
              <a:t>       </a:t>
            </a:r>
            <a:r>
              <a:rPr lang="sr-Cyrl-RS" dirty="0" smtClean="0"/>
              <a:t>даљину одвијала комуникација са ученицима преко апликација и на тај начин је праћен њихов рад и напредовање. </a:t>
            </a:r>
          </a:p>
          <a:p>
            <a:pPr marL="457200" indent="-457200"/>
            <a:r>
              <a:rPr lang="sr-Cyrl-RS" dirty="0" smtClean="0"/>
              <a:t>У </a:t>
            </a:r>
            <a:r>
              <a:rPr lang="sr-Cyrl-RS" sz="3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ес</a:t>
            </a:r>
            <a:r>
              <a:rPr lang="sr-Cyrl-RS" dirty="0" smtClean="0"/>
              <a:t> дневнику и педагошкој свесци уписиване су све активности ученика</a:t>
            </a:r>
          </a:p>
          <a:p>
            <a:pPr marL="457200" indent="-457200"/>
            <a:endParaRPr lang="sr-Latn-RS" dirty="0" smtClean="0"/>
          </a:p>
          <a:p>
            <a:pPr marL="0" indent="0">
              <a:buNone/>
            </a:pPr>
            <a:endParaRPr lang="sr-Cyrl-RS" dirty="0" smtClean="0"/>
          </a:p>
          <a:p>
            <a:r>
              <a:rPr lang="sr-Cyrl-RS" dirty="0"/>
              <a:t>Истовремено је </a:t>
            </a:r>
            <a:r>
              <a:rPr lang="sr-Cyrl-RS" dirty="0" smtClean="0"/>
              <a:t>на</a:t>
            </a:r>
            <a:r>
              <a:rPr lang="sr-Latn-RS" dirty="0" smtClean="0"/>
              <a:t> </a:t>
            </a:r>
            <a:r>
              <a:rPr lang="sr-Cyrl-R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РТС Планети </a:t>
            </a:r>
            <a:endParaRPr lang="sr-Latn-RS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64008" indent="0">
              <a:buNone/>
            </a:pPr>
            <a:r>
              <a:rPr lang="sr-Cyrl-RS" dirty="0" smtClean="0"/>
              <a:t>емитован </a:t>
            </a:r>
            <a:r>
              <a:rPr lang="sr-Cyrl-RS" dirty="0"/>
              <a:t>снимак часова на којима су </a:t>
            </a:r>
            <a:r>
              <a:rPr lang="sr-Cyrl-RS" dirty="0" smtClean="0"/>
              <a:t>  </a:t>
            </a:r>
            <a:r>
              <a:rPr lang="sr-Cyrl-RS" dirty="0"/>
              <a:t>практично показане  вежбе</a:t>
            </a:r>
          </a:p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628800"/>
            <a:ext cx="1624770" cy="1728192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938" y="5085184"/>
            <a:ext cx="3419872" cy="1601401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706351"/>
            <a:ext cx="2007195" cy="1136494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32874" y="1772816"/>
            <a:ext cx="21916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solidFill>
                  <a:srgbClr val="FFC000"/>
                </a:solidFill>
              </a:rPr>
              <a:t>Ученици су</a:t>
            </a:r>
          </a:p>
          <a:p>
            <a:r>
              <a:rPr lang="sr-Cyrl-RS" dirty="0" smtClean="0">
                <a:solidFill>
                  <a:srgbClr val="FFC000"/>
                </a:solidFill>
              </a:rPr>
              <a:t> били врло заинтересовани и радо су се укључивали у овај вид  </a:t>
            </a:r>
          </a:p>
          <a:p>
            <a:r>
              <a:rPr lang="sr-Cyrl-RS" dirty="0">
                <a:solidFill>
                  <a:srgbClr val="FFC000"/>
                </a:solidFill>
              </a:rPr>
              <a:t> </a:t>
            </a:r>
            <a:r>
              <a:rPr lang="sr-Cyrl-RS" dirty="0" smtClean="0">
                <a:solidFill>
                  <a:srgbClr val="FFC000"/>
                </a:solidFill>
              </a:rPr>
              <a:t>     наставе 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3078" name="Picture 6" descr="File:Face-smile.svg - Wikimedia Common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372" y="4016699"/>
            <a:ext cx="826146" cy="82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20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r-Cyrl-RS" sz="2800" dirty="0" smtClean="0"/>
              <a:t> </a:t>
            </a:r>
            <a:r>
              <a:rPr lang="sr-Cyrl-RS" sz="2800" b="1" dirty="0" smtClean="0"/>
              <a:t>ФИНАЛНИ КАЛИГРАФСКИ РАД</a:t>
            </a:r>
            <a:endParaRPr lang="en-GB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75" y="1556792"/>
            <a:ext cx="8686800" cy="388843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sr-Cyrl-RS" dirty="0" smtClean="0"/>
              <a:t>За израду финалног калиграфског рада ученицима су дате следеће смернице:</a:t>
            </a:r>
          </a:p>
          <a:p>
            <a:pPr marL="0" indent="0">
              <a:buNone/>
            </a:pPr>
            <a:endParaRPr lang="sr-Cyrl-RS" dirty="0" smtClean="0"/>
          </a:p>
          <a:p>
            <a:pPr marL="514350" indent="-514350">
              <a:buFont typeface="+mj-lt"/>
              <a:buAutoNum type="arabicPeriod"/>
            </a:pPr>
            <a:r>
              <a:rPr lang="sr-Cyrl-RS" dirty="0" smtClean="0"/>
              <a:t>Изабрани текст испиши у милиметарском блоку</a:t>
            </a:r>
          </a:p>
          <a:p>
            <a:pPr marL="514350" indent="-514350">
              <a:buFont typeface="+mj-lt"/>
              <a:buAutoNum type="arabicPeriod"/>
            </a:pPr>
            <a:r>
              <a:rPr lang="sr-Cyrl-RS" dirty="0" smtClean="0"/>
              <a:t>Тонирај папир</a:t>
            </a:r>
          </a:p>
          <a:p>
            <a:pPr marL="514350" indent="-514350">
              <a:buFont typeface="+mj-lt"/>
              <a:buAutoNum type="arabicPeriod"/>
            </a:pPr>
            <a:r>
              <a:rPr lang="sr-Cyrl-RS" dirty="0" smtClean="0"/>
              <a:t>Направи шему</a:t>
            </a:r>
          </a:p>
          <a:p>
            <a:pPr marL="514350" indent="-514350">
              <a:buFont typeface="+mj-lt"/>
              <a:buAutoNum type="arabicPeriod"/>
            </a:pPr>
            <a:r>
              <a:rPr lang="sr-Cyrl-RS" dirty="0" smtClean="0"/>
              <a:t>Исцртај помоћне линије </a:t>
            </a:r>
          </a:p>
          <a:p>
            <a:pPr marL="514350" indent="-514350">
              <a:buFont typeface="+mj-lt"/>
              <a:buAutoNum type="arabicPeriod"/>
            </a:pPr>
            <a:r>
              <a:rPr lang="sr-Cyrl-RS" dirty="0" smtClean="0"/>
              <a:t>Осмисли илуминацију (</a:t>
            </a:r>
            <a:r>
              <a:rPr lang="sr-Cyrl-RS" dirty="0"/>
              <a:t>слику или иницијално слово</a:t>
            </a:r>
            <a:r>
              <a:rPr lang="sr-Cyrl-RS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r-Cyrl-RS" dirty="0" smtClean="0"/>
              <a:t>Направи скицу графитном оловком</a:t>
            </a:r>
          </a:p>
          <a:p>
            <a:pPr marL="514350" indent="-514350">
              <a:buFont typeface="+mj-lt"/>
              <a:buAutoNum type="arabicPeriod"/>
            </a:pPr>
            <a:r>
              <a:rPr lang="sr-Cyrl-RS" dirty="0" smtClean="0"/>
              <a:t>Испиши текст</a:t>
            </a:r>
          </a:p>
          <a:p>
            <a:pPr marL="514350" indent="-514350">
              <a:buFont typeface="+mj-lt"/>
              <a:buAutoNum type="arabicPeriod"/>
            </a:pPr>
            <a:r>
              <a:rPr lang="sr-Cyrl-RS" dirty="0" smtClean="0"/>
              <a:t>Заврши илуминацију </a:t>
            </a:r>
          </a:p>
          <a:p>
            <a:pPr marL="0" indent="0">
              <a:buNone/>
            </a:pPr>
            <a:r>
              <a:rPr lang="sr-Cyrl-RS" dirty="0" smtClean="0"/>
              <a:t> 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</p:txBody>
      </p:sp>
      <p:sp>
        <p:nvSpPr>
          <p:cNvPr id="4" name="AutoShape 2" descr="Резултат слика за смај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Резултат слика за смајл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Резултат слика за смајл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182" name="Picture 14" descr="Резултат слика за иницијално слов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077478"/>
            <a:ext cx="3970511" cy="142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04048" y="5342979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 smtClean="0">
                <a:solidFill>
                  <a:srgbClr val="FFC000"/>
                </a:solidFill>
              </a:rPr>
              <a:t>Послати су корисни линкови и примери калиграфских радова са илуминацијама као визуелни подстицај  </a:t>
            </a:r>
            <a:endParaRPr lang="en-GB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07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57200"/>
            <a:ext cx="7119193" cy="811560"/>
          </a:xfrm>
        </p:spPr>
        <p:txBody>
          <a:bodyPr>
            <a:normAutofit fontScale="90000"/>
          </a:bodyPr>
          <a:lstStyle/>
          <a:p>
            <a:pPr algn="ctr"/>
            <a:r>
              <a:rPr lang="sr-Cyrl-RS" dirty="0" smtClean="0">
                <a:latin typeface="Calibri" pitchFamily="34" charset="0"/>
                <a:cs typeface="Calibri" pitchFamily="34" charset="0"/>
              </a:rPr>
              <a:t>  ГАЛЕРИЈА ученичких радова</a:t>
            </a:r>
            <a:endParaRPr lang="en-GB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AutoShape 8" descr="Резултат слика за КАЛИГРАФИЈА УСТАВНО ПИСМ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10" descr="Резултат слика за КАЛИГРАФИЈА УСТАВНО ПИСМО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18" descr="Резултат слика за КАЛИГРАФИЈА УСТАВНО ПИСМО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23" y="1484784"/>
            <a:ext cx="3006265" cy="22557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126" y="1484784"/>
            <a:ext cx="3127759" cy="2242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56" y="4477878"/>
            <a:ext cx="2992270" cy="2144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24" name="Picture 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477879"/>
            <a:ext cx="3132857" cy="2119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40968"/>
            <a:ext cx="1945194" cy="1373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458" y="5022839"/>
            <a:ext cx="2327122" cy="157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84784"/>
            <a:ext cx="2088232" cy="1372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033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77181"/>
            <a:ext cx="2537649" cy="19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16" y="3578198"/>
            <a:ext cx="1962650" cy="2967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472" y="3143074"/>
            <a:ext cx="2520510" cy="3526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41" y="4077072"/>
            <a:ext cx="3127717" cy="2468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43305"/>
            <a:ext cx="2592288" cy="2798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21" y="304907"/>
            <a:ext cx="2061445" cy="2838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323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65" y="2953737"/>
            <a:ext cx="2269367" cy="330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2641433" cy="2145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04664"/>
            <a:ext cx="2344581" cy="332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4664"/>
            <a:ext cx="3229848" cy="223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2" descr="Isolate corner ornament in baroque style Vector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4" descr="Isolate corner ornament in baroque style Vector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Picture 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069125"/>
            <a:ext cx="2807410" cy="2521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140968"/>
            <a:ext cx="2414991" cy="312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258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034" y="4653136"/>
            <a:ext cx="3022912" cy="2004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6902"/>
            <a:ext cx="2652012" cy="3536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66" y="4244608"/>
            <a:ext cx="2944971" cy="2208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293096"/>
            <a:ext cx="1452352" cy="2500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965" y="207057"/>
            <a:ext cx="2858515" cy="1964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858" y="2460870"/>
            <a:ext cx="2509095" cy="1884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222" y="2460870"/>
            <a:ext cx="2840743" cy="1596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146" y="547986"/>
            <a:ext cx="2664296" cy="149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164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749</TotalTime>
  <Words>233</Words>
  <Application>Microsoft Office PowerPoint</Application>
  <PresentationFormat>On-screen Show (4:3)</PresentationFormat>
  <Paragraphs>53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Verve</vt:lpstr>
      <vt:lpstr>ГРАФИЧКО ОБЛИКОВАЊЕ И  ПИСМО II разред </vt:lpstr>
      <vt:lpstr>ПРИПРЕМА</vt:lpstr>
      <vt:lpstr>Ванредено стање</vt:lpstr>
      <vt:lpstr>ВЕЖБЕ</vt:lpstr>
      <vt:lpstr> ФИНАЛНИ КАЛИГРАФСКИ РАД</vt:lpstr>
      <vt:lpstr>  ГАЛЕРИЈА ученичких радова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Windows-Benutzer</dc:creator>
  <cp:lastModifiedBy>Windows-Benutzer</cp:lastModifiedBy>
  <cp:revision>66</cp:revision>
  <dcterms:created xsi:type="dcterms:W3CDTF">2020-03-16T21:13:49Z</dcterms:created>
  <dcterms:modified xsi:type="dcterms:W3CDTF">2020-05-25T13:47:55Z</dcterms:modified>
</cp:coreProperties>
</file>